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embeddedFontLst>
    <p:embeddedFont>
      <p:font typeface="方正兰亭黑_GBK" panose="02000000000000000000" pitchFamily="2" charset="-122"/>
      <p:regular r:id="rId30"/>
    </p:embeddedFont>
    <p:embeddedFont>
      <p:font typeface="方正兰亭特黑简体" panose="02010600030101010101" charset="-122"/>
      <p:regular r:id="rId31"/>
    </p:embeddedFont>
    <p:embeddedFont>
      <p:font typeface="Gulim" panose="020B0600000101010101" pitchFamily="34" charset="-127"/>
      <p:regular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方正兰亭细黑_GBK" panose="02010600030101010101" charset="-122"/>
      <p:regular r:id="rId35"/>
    </p:embeddedFont>
    <p:embeddedFont>
      <p:font typeface="Watford DB"/>
      <p:regular r:id="rId36"/>
    </p:embeddedFont>
    <p:embeddedFont>
      <p:font typeface="张海山锐线体简" panose="02010600030101010101" charset="-122"/>
      <p:regular r:id="rId37"/>
    </p:embeddedFont>
    <p:embeddedFont>
      <p:font typeface="方正兰亭细黑_GBK_M" panose="02010600030101010101" charset="2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Earth" panose="02010600030101010101"/>
      <p:regular r:id="rId43"/>
    </p:embeddedFont>
    <p:embeddedFont>
      <p:font typeface="方正兰亭特黑_GBK" panose="02010600030101010101" charset="-122"/>
      <p:regular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A364-F56D-418B-92EA-B8A9C286C719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41D1-EB0D-4857-8E93-8C1C831E61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4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422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403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535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508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317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858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578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871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498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330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7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663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182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152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869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2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4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907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276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42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764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47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4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14569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90392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087355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6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96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52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48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8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30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80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4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275844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21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7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91779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46758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20671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73025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27706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34843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55214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190-E6C3-4F71-9AD4-820770AEF1A8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8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9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4286249" y="1341720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199789" y="-1363381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457264" y="-148591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572000" y="-3246120"/>
            <a:ext cx="5410201" cy="541020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645918" y="1047750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48"/>
          <p:cNvSpPr/>
          <p:nvPr/>
        </p:nvSpPr>
        <p:spPr>
          <a:xfrm>
            <a:off x="3919301" y="3492542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797002" y="70902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7768539" y="286820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37816" y="1517318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579043" y="356620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30323" y="455034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7432889" y="125615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447402" y="471226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6467005" y="3324810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748954" y="1816569"/>
            <a:ext cx="164019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Earth" pitchFamily="34" charset="0"/>
                <a:ea typeface="造字工房俊雅锐宋体验版常规体" pitchFamily="50" charset="-122"/>
              </a:rPr>
              <a:t>RESUME</a:t>
            </a:r>
            <a:endParaRPr lang="zh-CN" altLang="en-US" dirty="0">
              <a:solidFill>
                <a:srgbClr val="C00000"/>
              </a:solidFill>
              <a:latin typeface="Earth" pitchFamily="34" charset="0"/>
              <a:ea typeface="造字工房俊雅锐宋体验版常规体" pitchFamily="50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94346" y="4283316"/>
            <a:ext cx="1207111" cy="566340"/>
            <a:chOff x="494346" y="4283316"/>
            <a:chExt cx="1207111" cy="56634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800100" y="4543200"/>
              <a:ext cx="78209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47350" y="4283316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 smtClean="0">
                  <a:solidFill>
                    <a:srgbClr val="C00000"/>
                  </a:solidFill>
                  <a:latin typeface="方正兰亭特黑简体" pitchFamily="2" charset="-122"/>
                  <a:ea typeface="方正兰亭特黑简体" pitchFamily="2" charset="-122"/>
                </a:rPr>
                <a:t>个人简历</a:t>
              </a:r>
              <a:endParaRPr lang="zh-CN" altLang="en-US" sz="1200" spc="300" dirty="0">
                <a:solidFill>
                  <a:srgbClr val="C00000"/>
                </a:solidFill>
                <a:latin typeface="方正兰亭特黑简体" pitchFamily="2" charset="-122"/>
                <a:ea typeface="方正兰亭特黑简体" pitchFamily="2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7350" y="4572657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 smtClean="0">
                  <a:solidFill>
                    <a:srgbClr val="C00000"/>
                  </a:solidFill>
                  <a:latin typeface="方正兰亭特黑简体" pitchFamily="2" charset="-122"/>
                  <a:ea typeface="方正兰亭特黑简体" pitchFamily="2" charset="-122"/>
                </a:rPr>
                <a:t>竞聘求职</a:t>
              </a:r>
              <a:endParaRPr lang="zh-CN" altLang="en-US" sz="1200" spc="300" dirty="0">
                <a:solidFill>
                  <a:srgbClr val="C00000"/>
                </a:solidFill>
                <a:latin typeface="方正兰亭特黑简体" pitchFamily="2" charset="-122"/>
                <a:ea typeface="方正兰亭特黑简体" pitchFamily="2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94346" y="4306671"/>
              <a:ext cx="212885" cy="212885"/>
              <a:chOff x="494346" y="4306671"/>
              <a:chExt cx="212885" cy="212885"/>
            </a:xfrm>
            <a:solidFill>
              <a:srgbClr val="C00000"/>
            </a:solidFill>
          </p:grpSpPr>
          <p:sp>
            <p:nvSpPr>
              <p:cNvPr id="42" name="圆角矩形 41"/>
              <p:cNvSpPr/>
              <p:nvPr/>
            </p:nvSpPr>
            <p:spPr>
              <a:xfrm>
                <a:off x="494346" y="4306671"/>
                <a:ext cx="212885" cy="212885"/>
              </a:xfrm>
              <a:prstGeom prst="roundRect">
                <a:avLst>
                  <a:gd name="adj" fmla="val 225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1" name="Picture 7" descr="F:\0PPT素材\zzz0g0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09" y="4337785"/>
                <a:ext cx="133357" cy="150656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66" name="组合 65"/>
            <p:cNvGrpSpPr/>
            <p:nvPr/>
          </p:nvGrpSpPr>
          <p:grpSpPr>
            <a:xfrm>
              <a:off x="494346" y="4587865"/>
              <a:ext cx="212885" cy="212885"/>
              <a:chOff x="494346" y="4587865"/>
              <a:chExt cx="212885" cy="212885"/>
            </a:xfrm>
            <a:solidFill>
              <a:srgbClr val="C00000"/>
            </a:solidFill>
          </p:grpSpPr>
          <p:sp>
            <p:nvSpPr>
              <p:cNvPr id="69" name="圆角矩形 68"/>
              <p:cNvSpPr/>
              <p:nvPr/>
            </p:nvSpPr>
            <p:spPr>
              <a:xfrm>
                <a:off x="494346" y="4587865"/>
                <a:ext cx="212885" cy="212885"/>
              </a:xfrm>
              <a:prstGeom prst="roundRect">
                <a:avLst>
                  <a:gd name="adj" fmla="val 225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2" name="Picture 8" descr="F:\0PPT素材\zzz0s1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145" y="4614724"/>
                <a:ext cx="169286" cy="162499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4" name="椭圆 3"/>
          <p:cNvSpPr/>
          <p:nvPr/>
        </p:nvSpPr>
        <p:spPr>
          <a:xfrm>
            <a:off x="-3371397" y="-3371850"/>
            <a:ext cx="7200900" cy="72009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317500" dist="2540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07459" y="238557"/>
            <a:ext cx="25442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 smtClean="0">
                <a:solidFill>
                  <a:schemeClr val="bg1"/>
                </a:solidFill>
                <a:latin typeface="张海山锐线体简" pitchFamily="2" charset="-122"/>
                <a:ea typeface="张海山锐线体简" pitchFamily="2" charset="-122"/>
              </a:rPr>
              <a:t>时尚风格</a:t>
            </a:r>
            <a:endParaRPr lang="en-US" altLang="zh-CN" sz="4600" dirty="0" smtClean="0">
              <a:solidFill>
                <a:schemeClr val="bg1"/>
              </a:solidFill>
              <a:latin typeface="张海山锐线体简" pitchFamily="2" charset="-122"/>
              <a:ea typeface="张海山锐线体简" pitchFamily="2" charset="-122"/>
            </a:endParaRPr>
          </a:p>
          <a:p>
            <a:r>
              <a:rPr lang="zh-CN" altLang="en-US" sz="4600" dirty="0" smtClean="0">
                <a:solidFill>
                  <a:schemeClr val="bg1"/>
                </a:solidFill>
                <a:latin typeface="张海山锐线体简" pitchFamily="2" charset="-122"/>
                <a:ea typeface="张海山锐线体简" pitchFamily="2" charset="-122"/>
              </a:rPr>
              <a:t>竞聘求职</a:t>
            </a:r>
            <a:endParaRPr lang="en-US" altLang="zh-CN" sz="4600" dirty="0" smtClean="0">
              <a:solidFill>
                <a:schemeClr val="bg1"/>
              </a:solidFill>
              <a:latin typeface="张海山锐线体简" pitchFamily="2" charset="-122"/>
              <a:ea typeface="张海山锐线体简" pitchFamily="2" charset="-122"/>
            </a:endParaRPr>
          </a:p>
          <a:p>
            <a:r>
              <a:rPr lang="en-US" altLang="zh-CN" sz="4600" dirty="0" smtClean="0">
                <a:solidFill>
                  <a:schemeClr val="bg1"/>
                </a:solidFill>
                <a:latin typeface="张海山锐线体简" pitchFamily="2" charset="-122"/>
                <a:ea typeface="张海山锐线体简" pitchFamily="2" charset="-122"/>
              </a:rPr>
              <a:t>PPT</a:t>
            </a:r>
            <a:r>
              <a:rPr lang="zh-CN" altLang="en-US" sz="4600" dirty="0" smtClean="0">
                <a:solidFill>
                  <a:schemeClr val="bg1"/>
                </a:solidFill>
                <a:latin typeface="张海山锐线体简" pitchFamily="2" charset="-122"/>
                <a:ea typeface="张海山锐线体简" pitchFamily="2" charset="-122"/>
              </a:rPr>
              <a:t>简历</a:t>
            </a:r>
            <a:endParaRPr lang="zh-CN" altLang="en-US" sz="4600" dirty="0">
              <a:solidFill>
                <a:schemeClr val="bg1"/>
              </a:solidFill>
              <a:latin typeface="张海山锐线体简" pitchFamily="2" charset="-122"/>
              <a:ea typeface="张海山锐线体简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7" name="欧美快节奏Chairlift - Bruis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57531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9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4.44444E-6 L -0.30938 -0.65555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87 -0.00679 L -0.58542 -0.34105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451 -0.00834 L -0.51458 -0.12017 " pathEditMode="relative" rAng="0" ptsTypes="AA">
                                      <p:cBhvr>
                                        <p:cTn id="36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55" y="-559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034 L -0.90989 -0.31111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-1574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501 0.04444 L -0.79688 -0.88488 " pathEditMode="relative" rAng="0" ptsTypes="AA">
                                      <p:cBhvr>
                                        <p:cTn id="72" dur="10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94" y="-464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81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5 -0.00524 L -0.59705 -0.67006 " pathEditMode="relative" rAng="0" ptsTypes="AA">
                                      <p:cBhvr>
                                        <p:cTn id="90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-332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99" dur="1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 " pathEditMode="relative" rAng="0" ptsTypes="AA">
                                      <p:cBhvr>
                                        <p:cTn id="108" dur="1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4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9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 showWhenStopped="0">
                <p:cTn id="14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38" grpId="0" animBg="1"/>
      <p:bldP spid="39" grpId="0" animBg="1"/>
      <p:bldP spid="40" grpId="0" animBg="1"/>
      <p:bldP spid="49" grpId="0" animBg="1"/>
      <p:bldP spid="49" grpId="1" animBg="1"/>
      <p:bldP spid="49" grpId="2" animBg="1"/>
      <p:bldP spid="30" grpId="0" animBg="1"/>
      <p:bldP spid="30" grpId="1" animBg="1"/>
      <p:bldP spid="3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7" grpId="0"/>
      <p:bldP spid="67" grpId="1"/>
      <p:bldP spid="4" grpId="0" animBg="1"/>
      <p:bldP spid="4" grpId="1" animBg="1"/>
      <p:bldP spid="4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解决问题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2125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SOLVE THE PROBLEM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6349" y="95066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发现问题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是解决问题的先决条件，但仅仅满足有提出问题是不够的，提出问题的目的是为了有效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解决问题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人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生就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是解决一系列问题的过程。个体克服生活、学习、实践中新的矛盾时的复杂心理活动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，其中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主要是思维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活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动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。教育心理学着重研究学生学习知识、应用知识中的问题解决。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011639" y="2842836"/>
            <a:ext cx="528131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4922332" y="2290797"/>
            <a:ext cx="1118835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6741829" y="2299086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椭圆 30"/>
          <p:cNvSpPr/>
          <p:nvPr/>
        </p:nvSpPr>
        <p:spPr>
          <a:xfrm>
            <a:off x="1299914" y="2290797"/>
            <a:ext cx="1118835" cy="111883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3119412" y="2299086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356629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发现问题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67838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分析问题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91747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提出假设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15655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检验假设</a:t>
            </a:r>
            <a:endParaRPr lang="en-US" altLang="zh-CN" sz="16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4839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24" grpId="0"/>
      <p:bldP spid="25" grpId="0" animBg="1"/>
      <p:bldP spid="31" grpId="0" animBg="1"/>
      <p:bldP spid="37" grpId="0"/>
      <p:bldP spid="38" grpId="0"/>
      <p:bldP spid="39" grpId="0"/>
      <p:bldP spid="4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责任义务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6349" y="95066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企事业内部的组织机构健全、合理；各个部门的职权范围明确，分工合理；具有与其承担责任相适应的经济权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力，人员的配置和使用适合工作要求。企事业的信息网络健全而具有功效，信息的收集和利用有针对性、系统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性、时效性和经济性。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5120" y="242157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方正兰亭细黑_GBK" pitchFamily="2" charset="-122"/>
                <a:ea typeface="方正兰亭细黑_GBK" pitchFamily="2" charset="-122"/>
              </a:rPr>
              <a:t>针对性</a:t>
            </a:r>
            <a:endParaRPr lang="zh-CN" altLang="en-US" sz="32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9262" y="34110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方正兰亭细黑_GBK" pitchFamily="2" charset="-122"/>
                <a:ea typeface="方正兰亭细黑_GBK" pitchFamily="2" charset="-122"/>
              </a:rPr>
              <a:t>系统性</a:t>
            </a:r>
            <a:endParaRPr lang="zh-CN" altLang="en-US" sz="32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1984" y="241416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方正兰亭细黑_GBK" pitchFamily="2" charset="-122"/>
                <a:ea typeface="方正兰亭细黑_GBK" pitchFamily="2" charset="-122"/>
              </a:rPr>
              <a:t>经济性</a:t>
            </a:r>
            <a:endParaRPr lang="zh-CN" altLang="en-US" sz="32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2055" y="33602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兰亭细黑_GBK" pitchFamily="2" charset="-122"/>
                <a:ea typeface="方正兰亭细黑_GBK" pitchFamily="2" charset="-122"/>
              </a:rPr>
              <a:t>时效</a:t>
            </a:r>
            <a:r>
              <a:rPr lang="zh-CN" altLang="en-US" sz="3200" dirty="0" smtClean="0">
                <a:latin typeface="方正兰亭细黑_GBK" pitchFamily="2" charset="-122"/>
                <a:ea typeface="方正兰亭细黑_GBK" pitchFamily="2" charset="-122"/>
              </a:rPr>
              <a:t>性</a:t>
            </a:r>
            <a:endParaRPr lang="zh-CN" altLang="en-US" sz="32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5" name="椭圆 34"/>
          <p:cNvSpPr/>
          <p:nvPr/>
        </p:nvSpPr>
        <p:spPr>
          <a:xfrm rot="16200000">
            <a:off x="3721110" y="2235708"/>
            <a:ext cx="916299" cy="117841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5400000">
            <a:off x="5162168" y="2210323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34"/>
          <p:cNvSpPr/>
          <p:nvPr/>
        </p:nvSpPr>
        <p:spPr>
          <a:xfrm rot="5400000">
            <a:off x="4583471" y="3170675"/>
            <a:ext cx="916298" cy="11784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 rot="16200000">
            <a:off x="3181254" y="3146968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942055" y="3808096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EFFECTIVENESS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01300" y="2868311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PERTINENCE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9093" y="3855654"/>
            <a:ext cx="1795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SYSTEMATICNESS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51984" y="2861334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ECONOMY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61762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4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56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4" grpId="0"/>
          <p:bldP spid="22" grpId="0"/>
          <p:bldP spid="23" grpId="0"/>
          <p:bldP spid="26" grpId="0"/>
          <p:bldP spid="27" grpId="0"/>
          <p:bldP spid="35" grpId="0" animBg="1"/>
          <p:bldP spid="49" grpId="0" animBg="1"/>
          <p:bldP spid="53" grpId="0"/>
          <p:bldP spid="54" grpId="0"/>
          <p:bldP spid="55" grpId="0"/>
          <p:bldP spid="56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4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5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4" grpId="0"/>
          <p:bldP spid="22" grpId="0"/>
          <p:bldP spid="23" grpId="0"/>
          <p:bldP spid="26" grpId="0"/>
          <p:bldP spid="27" grpId="0"/>
          <p:bldP spid="35" grpId="0" animBg="1"/>
          <p:bldP spid="49" grpId="0" animBg="1"/>
          <p:bldP spid="53" grpId="0"/>
          <p:bldP spid="54" grpId="0"/>
          <p:bldP spid="55" grpId="0"/>
          <p:bldP spid="56" grpId="0"/>
          <p:bldP spid="2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责任义务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2257" y="1490793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企事业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内部控制系统具有预见性、适应性、及时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性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真实性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和有效性，控制系统能适应环境的变化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有预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见地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、及时地发现偏差，有重点地、经济地采取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措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施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-----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45789" y="159886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预见性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54063" y="374208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适应性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11165" y="31265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及时性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34112" y="190629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真实性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69152" y="26683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有效性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257" y="3326588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企业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、事业各部门领导人具有合格的管理素质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，有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战略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眼光，责任心强，，管理部门的工作健全而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有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效率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。管理责任审计就是针对企事业的管理工作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是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否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达到了上述责任要求，进行审查和评价。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2257" y="240869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把整个企业的活动引到目</a:t>
            </a:r>
            <a:endParaRPr lang="en-US" altLang="zh-CN" sz="2400" dirty="0" smtClean="0">
              <a:solidFill>
                <a:srgbClr val="C00000"/>
              </a:solidFill>
              <a:latin typeface="方正兰亭特黑_GBK" pitchFamily="2" charset="-122"/>
              <a:ea typeface="方正兰亭特黑_GBK" pitchFamily="2" charset="-122"/>
            </a:endParaRPr>
          </a:p>
          <a:p>
            <a:r>
              <a:rPr lang="zh-CN" altLang="en-US" sz="2400" dirty="0" smtClean="0">
                <a:solidFill>
                  <a:srgbClr val="C00000"/>
                </a:solidFill>
                <a:latin typeface="方正兰亭特黑_GBK" pitchFamily="2" charset="-122"/>
                <a:ea typeface="方正兰亭特黑_GBK" pitchFamily="2" charset="-122"/>
              </a:rPr>
              <a:t>标管理轨道上来。</a:t>
            </a:r>
            <a:endParaRPr lang="zh-CN" altLang="en-US" sz="2400" dirty="0">
              <a:solidFill>
                <a:srgbClr val="C00000"/>
              </a:solidFill>
              <a:latin typeface="方正兰亭特黑_GBK" pitchFamily="2" charset="-122"/>
              <a:ea typeface="方正兰亭特黑_GBK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5875557" y="1833361"/>
            <a:ext cx="976857" cy="976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椭圆 77"/>
          <p:cNvSpPr/>
          <p:nvPr/>
        </p:nvSpPr>
        <p:spPr>
          <a:xfrm>
            <a:off x="5025364" y="3145654"/>
            <a:ext cx="727041" cy="72704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7302290" y="27925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7826341" y="2137805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149533" y="397100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874182" y="2394646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2" name="椭圆 91"/>
          <p:cNvSpPr/>
          <p:nvPr/>
        </p:nvSpPr>
        <p:spPr>
          <a:xfrm>
            <a:off x="7235475" y="139354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7961809" y="399613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6734617" y="3184014"/>
            <a:ext cx="638246" cy="63824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5956340" y="111876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6665922" y="298163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625116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7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4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78" grpId="0" animBg="1"/>
          <p:bldP spid="79" grpId="0" animBg="1"/>
          <p:bldP spid="92" grpId="0" animBg="1"/>
          <p:bldP spid="93" grpId="0" animBg="1"/>
          <p:bldP spid="99" grpId="0" animBg="1"/>
          <p:bldP spid="100" grpId="0" animBg="1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7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78" grpId="0" animBg="1"/>
          <p:bldP spid="79" grpId="0" animBg="1"/>
          <p:bldP spid="92" grpId="0" animBg="1"/>
          <p:bldP spid="93" grpId="0" animBg="1"/>
          <p:bldP spid="99" grpId="0" animBg="1"/>
          <p:bldP spid="100" grpId="0" animBg="1"/>
          <p:bldP spid="3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胜任能力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COMPETENCE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8088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核心竞争力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707802" y="2678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738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0372" y="24358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领导力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74534" y="32698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团队合作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6293" y="33277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专业技能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24372" y="24358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执行力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7101" y="3876141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创新能力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33729" y="3860330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协调能力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 flipV="1">
            <a:off x="2140758" y="1864286"/>
            <a:ext cx="2412192" cy="7011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2846347" y="1864286"/>
            <a:ext cx="1706603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3902570" y="1864286"/>
            <a:ext cx="650380" cy="20278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4552950" y="1864286"/>
            <a:ext cx="574541" cy="20755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 flipV="1">
            <a:off x="4552950" y="1864286"/>
            <a:ext cx="1647314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4552950" y="1864286"/>
            <a:ext cx="2437224" cy="757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2491278" y="3066785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3547501" y="3584792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765040" y="3584792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5845195" y="3046939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6635105" y="2266529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785689" y="2184509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851771" y="1163107"/>
            <a:ext cx="1402358" cy="1402358"/>
            <a:chOff x="3851771" y="1163107"/>
            <a:chExt cx="1402358" cy="1402358"/>
          </a:xfrm>
        </p:grpSpPr>
        <p:grpSp>
          <p:nvGrpSpPr>
            <p:cNvPr id="43" name="组合 42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4" name="同心圆 4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3940671" y="1708199"/>
              <a:ext cx="12747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3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核心竞争力</a:t>
              </a:r>
              <a:endParaRPr lang="zh-CN" altLang="en-US" sz="1400" spc="3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808042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8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8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领导力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64877" y="267886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LEADERSHIP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30903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建立组织结构，规定职务或职位，明确责权关系，以使组织中的成员互相协作配合、共同劳动，有效实现组织目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标的过程。组织管理是管理活动的一部分，也称组织职能。为了有效地实现目标，灵活地运用各种方法，把各种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力量合理地组织和有效地协调起来的能力。包括协调关系的能力和善于用人的能力等等。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3489325" y="2203450"/>
            <a:ext cx="2165350" cy="2165350"/>
          </a:xfrm>
          <a:prstGeom prst="star5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962648" y="2819400"/>
            <a:ext cx="1218704" cy="1218704"/>
            <a:chOff x="3962648" y="2819400"/>
            <a:chExt cx="1218704" cy="1218704"/>
          </a:xfrm>
        </p:grpSpPr>
        <p:grpSp>
          <p:nvGrpSpPr>
            <p:cNvPr id="32" name="组合 31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4174018" y="3278286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3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领导力</a:t>
              </a:r>
              <a:endParaRPr lang="zh-CN" altLang="en-US" sz="1400" spc="3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35" name="椭圆 34"/>
          <p:cNvSpPr/>
          <p:nvPr/>
        </p:nvSpPr>
        <p:spPr>
          <a:xfrm>
            <a:off x="2986578" y="268393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216931" y="168698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461530" y="2683936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969936" y="412700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476579" y="4114304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232735" y="19424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学习力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82620" y="28358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决策力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96587" y="42593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感召力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49915" y="291679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组织力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60447" y="43355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执行力</a:t>
            </a:r>
            <a:endParaRPr lang="zh-CN" altLang="en-US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3527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400"/>
                            </p:stCondLst>
                            <p:childTnLst>
                              <p:par>
                                <p:cTn id="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9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29" grpId="0"/>
      <p:bldP spid="3" grpId="0" animBg="1"/>
      <p:bldP spid="35" grpId="0" animBg="1"/>
      <p:bldP spid="36" grpId="0" animBg="1"/>
      <p:bldP spid="47" grpId="0" animBg="1"/>
      <p:bldP spid="48" grpId="0" animBg="1"/>
      <p:bldP spid="49" grpId="0" animBg="1"/>
      <p:bldP spid="56" grpId="0"/>
      <p:bldP spid="57" grpId="0"/>
      <p:bldP spid="59" grpId="0"/>
      <p:bldP spid="60" grpId="0"/>
      <p:bldP spid="6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执行力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64877" y="267886"/>
            <a:ext cx="184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EXECUTIVE FORCE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30903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21657" y="1346999"/>
            <a:ext cx="2339102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执行力决定成败，决定战斗力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、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凝聚力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如何提高执行力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我认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为要在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正确理解的基础上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，突出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重点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，突破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障碍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，采取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灵活的方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式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抓好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落实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9344" y="2389808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01.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制度的效用取决于制度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执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行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力，党的意志和主张能否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实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现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，关键也在执行力。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9344" y="3218448"/>
            <a:ext cx="21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02.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克服一切困难，确保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完成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上级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交办的急、难、险、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阻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任务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09344" y="404708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03.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通过一套有效的系统、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组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织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、文化和行动计划管理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方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法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等把战略决策转化为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结果。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86346" y="3718858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制度执行力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7459" y="2661429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应急执行力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99007" y="1607750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战略执行</a:t>
            </a:r>
            <a:r>
              <a: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力</a:t>
            </a:r>
            <a:endParaRPr lang="zh-CN" altLang="en-US" sz="20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105593" y="1379191"/>
            <a:ext cx="914014" cy="914014"/>
            <a:chOff x="5105593" y="1379191"/>
            <a:chExt cx="914014" cy="914014"/>
          </a:xfrm>
        </p:grpSpPr>
        <p:grpSp>
          <p:nvGrpSpPr>
            <p:cNvPr id="46" name="组合 45"/>
            <p:cNvGrpSpPr/>
            <p:nvPr/>
          </p:nvGrpSpPr>
          <p:grpSpPr>
            <a:xfrm>
              <a:off x="5105593" y="1379191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271494" y="1654775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Watford DB" pitchFamily="2" charset="0"/>
                  <a:ea typeface="造字工房劲黑（非商用）常规体" pitchFamily="50" charset="-122"/>
                </a:rPr>
                <a:t>03</a:t>
              </a:r>
              <a:endParaRPr lang="zh-CN" altLang="en-US" sz="2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45280" y="2331973"/>
            <a:ext cx="914014" cy="914014"/>
            <a:chOff x="3245280" y="2331973"/>
            <a:chExt cx="914014" cy="914014"/>
          </a:xfrm>
        </p:grpSpPr>
        <p:grpSp>
          <p:nvGrpSpPr>
            <p:cNvPr id="37" name="组合 36"/>
            <p:cNvGrpSpPr/>
            <p:nvPr/>
          </p:nvGrpSpPr>
          <p:grpSpPr>
            <a:xfrm>
              <a:off x="3245280" y="2331973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3411181" y="2594635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Watford DB" pitchFamily="2" charset="0"/>
                  <a:ea typeface="造字工房劲黑（非商用）常规体" pitchFamily="50" charset="-122"/>
                </a:rPr>
                <a:t>02</a:t>
              </a:r>
              <a:endParaRPr lang="zh-CN" altLang="en-US" sz="2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78794" y="3334906"/>
            <a:ext cx="914014" cy="914014"/>
            <a:chOff x="1278794" y="3334906"/>
            <a:chExt cx="914014" cy="914014"/>
          </a:xfrm>
        </p:grpSpPr>
        <p:grpSp>
          <p:nvGrpSpPr>
            <p:cNvPr id="27" name="组合 26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443719" y="3591858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Watford DB" pitchFamily="2" charset="0"/>
                  <a:ea typeface="造字工房劲黑（非商用）常规体" pitchFamily="50" charset="-122"/>
                </a:rPr>
                <a:t>01</a:t>
              </a:r>
              <a:endParaRPr lang="zh-CN" altLang="en-US" sz="2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839106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1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1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团队合作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TEAMWORK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9404" y="950663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建立在团队的基础之上，发挥团队精神、互补互助以达到团队最大工作效率的能力。对于团队的成员来说，不仅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要有个人能力，更需要有在不同的位置上各尽所能、与其他成员协调合作的能力。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368" y="3811490"/>
            <a:ext cx="1721136" cy="548848"/>
            <a:chOff x="695368" y="3811490"/>
            <a:chExt cx="1721136" cy="548848"/>
          </a:xfrm>
        </p:grpSpPr>
        <p:grpSp>
          <p:nvGrpSpPr>
            <p:cNvPr id="52" name="组合 51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圆角矩形 5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73927" y="3285519"/>
            <a:ext cx="1721136" cy="548848"/>
            <a:chOff x="2173927" y="3285519"/>
            <a:chExt cx="1721136" cy="548848"/>
          </a:xfrm>
        </p:grpSpPr>
        <p:grpSp>
          <p:nvGrpSpPr>
            <p:cNvPr id="49" name="组合 48"/>
            <p:cNvGrpSpPr/>
            <p:nvPr/>
          </p:nvGrpSpPr>
          <p:grpSpPr>
            <a:xfrm>
              <a:off x="2173927" y="3285519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圆角矩形 4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2307128" y="342021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85227" y="2759547"/>
            <a:ext cx="1721136" cy="548848"/>
            <a:chOff x="3685227" y="2759547"/>
            <a:chExt cx="1721136" cy="548848"/>
          </a:xfrm>
        </p:grpSpPr>
        <p:grpSp>
          <p:nvGrpSpPr>
            <p:cNvPr id="46" name="组合 45"/>
            <p:cNvGrpSpPr/>
            <p:nvPr/>
          </p:nvGrpSpPr>
          <p:grpSpPr>
            <a:xfrm>
              <a:off x="3685227" y="2759547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圆角矩形 4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" name="椭圆 63"/>
            <p:cNvSpPr/>
            <p:nvPr/>
          </p:nvSpPr>
          <p:spPr>
            <a:xfrm>
              <a:off x="3829063" y="2894239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04626" y="2233575"/>
            <a:ext cx="1721136" cy="548848"/>
            <a:chOff x="5204626" y="2233575"/>
            <a:chExt cx="1721136" cy="548848"/>
          </a:xfrm>
        </p:grpSpPr>
        <p:grpSp>
          <p:nvGrpSpPr>
            <p:cNvPr id="43" name="组合 42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圆角矩形 4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23643" y="1707603"/>
            <a:ext cx="1721136" cy="548848"/>
            <a:chOff x="6723643" y="1707603"/>
            <a:chExt cx="1721136" cy="548848"/>
          </a:xfrm>
        </p:grpSpPr>
        <p:grpSp>
          <p:nvGrpSpPr>
            <p:cNvPr id="55" name="组合 54"/>
            <p:cNvGrpSpPr/>
            <p:nvPr/>
          </p:nvGrpSpPr>
          <p:grpSpPr>
            <a:xfrm>
              <a:off x="6723643" y="1707603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圆角矩形 5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椭圆 65"/>
            <p:cNvSpPr/>
            <p:nvPr/>
          </p:nvSpPr>
          <p:spPr>
            <a:xfrm>
              <a:off x="6904288" y="1842295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04868" y="3943670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表达</a:t>
            </a:r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与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沟通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30574" y="3390665"/>
            <a:ext cx="100540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做事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主动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08526" y="2890094"/>
            <a:ext cx="131318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敬业的品质 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77074" y="2355632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宽容与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合作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17402" y="1827822"/>
            <a:ext cx="100540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全局观念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669337" y="1645497"/>
            <a:ext cx="435531" cy="4355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7794388" y="4243976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1397585" y="203803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183751" y="456335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316009" y="38972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" name="椭圆 108"/>
          <p:cNvSpPr/>
          <p:nvPr/>
        </p:nvSpPr>
        <p:spPr>
          <a:xfrm>
            <a:off x="1572773" y="171418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767327" y="235656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" name="组合 110"/>
          <p:cNvGrpSpPr/>
          <p:nvPr/>
        </p:nvGrpSpPr>
        <p:grpSpPr>
          <a:xfrm>
            <a:off x="8411685" y="3951960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4" name="椭圆 113"/>
          <p:cNvSpPr/>
          <p:nvPr/>
        </p:nvSpPr>
        <p:spPr>
          <a:xfrm>
            <a:off x="6629511" y="45083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1104868" y="269647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2318171" y="21217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1" name="椭圆 120"/>
          <p:cNvSpPr/>
          <p:nvPr/>
        </p:nvSpPr>
        <p:spPr>
          <a:xfrm>
            <a:off x="8585278" y="478491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9024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 p14:presetBounceEnd="44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专业技能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SKILL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63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永远要对你的工作保持热爱和熟悉，不然你会错过很多机会的。比尔。盖茨的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10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大优秀员工准则中的第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5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条是：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具有远见卓识，并提高专业知识和技能。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1.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对周围的事物要有高度的洞察力。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2.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吃老本是最可怕的 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3.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不断学习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提高自己的工作能力。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4.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掌握新知识新技能，以适应未来的工作 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5.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做勇于创新的新型员工。可见无论你现在从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事什么职业，专业知识是你成为一个职业化人士的基本条件。 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97708" y="4080830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技能的消化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14622" y="4072476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技能的存储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014622" y="2723140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技能的使用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59209" y="2719010"/>
            <a:ext cx="14157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专业技能培训</a:t>
            </a:r>
            <a:endParaRPr lang="zh-CN" altLang="en-US" sz="16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5" name="椭圆 34"/>
          <p:cNvSpPr/>
          <p:nvPr/>
        </p:nvSpPr>
        <p:spPr>
          <a:xfrm rot="10800000">
            <a:off x="3288725" y="2230676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 rot="5400000">
            <a:off x="3492928" y="3457744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椭圆 34"/>
          <p:cNvSpPr/>
          <p:nvPr/>
        </p:nvSpPr>
        <p:spPr>
          <a:xfrm>
            <a:off x="4720609" y="3292349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 rot="16200000">
            <a:off x="4525211" y="2033732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301605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协调技能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59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COORDINATION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重视上下之间的沟通，做到上情下达，使所属员工了解公司的决策；做到下情上达，使决策领导了解战略计划的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执行情况和员工的真实想法，还要重视横向沟通，注意部门之间的沟通协调，从而最大限度地解决信息的不对称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化解员工之间，部门之间的矛盾与不和谐。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62957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72690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382423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92157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26867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自觉加强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学习</a:t>
            </a:r>
            <a:endParaRPr lang="en-US" altLang="zh-CN" sz="14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提高</a:t>
            </a:r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政治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素养</a:t>
            </a:r>
            <a:endParaRPr lang="zh-CN" altLang="en-US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3094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丰富知识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储备</a:t>
            </a:r>
            <a:endParaRPr lang="en-US" altLang="zh-CN" sz="14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提高</a:t>
            </a:r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业务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素养</a:t>
            </a:r>
            <a:endParaRPr lang="zh-CN" altLang="en-US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28221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注重方式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技巧</a:t>
            </a:r>
            <a:endParaRPr lang="en-US" altLang="zh-CN" sz="14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提高</a:t>
            </a:r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协调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质量</a:t>
            </a:r>
            <a:endParaRPr lang="en-US" altLang="zh-CN" sz="14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5247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自觉磨炼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心智</a:t>
            </a:r>
            <a:endParaRPr lang="en-US" altLang="zh-CN" sz="1400" dirty="0" smtClean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提高</a:t>
            </a:r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心理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素养</a:t>
            </a:r>
            <a:endParaRPr lang="zh-CN" altLang="en-US" sz="14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575050" y="3700015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717380" y="392432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2552263" y="392468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2255929" y="4043024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175518" y="392934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3062244" y="392184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6553278" y="405324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3850333" y="3956451"/>
            <a:ext cx="250454" cy="25045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726981" y="392304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151556" y="393109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7359742" y="398023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900741" y="374054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2070359" y="405353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506355" y="377663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206031" y="3868485"/>
            <a:ext cx="322151" cy="3221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5075958" y="392122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206867" y="392455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921657" y="4055787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2772349" y="374128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690644" y="397761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193490" y="3783833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730460" y="3915261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738352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5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>
            <a:off x="1651000" y="2133588"/>
            <a:ext cx="5689600" cy="1079512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9600" h="1079512">
                <a:moveTo>
                  <a:pt x="0" y="1079512"/>
                </a:moveTo>
                <a:cubicBezTo>
                  <a:pt x="641350" y="541878"/>
                  <a:pt x="1282700" y="4245"/>
                  <a:pt x="1917700" y="12"/>
                </a:cubicBezTo>
                <a:cubicBezTo>
                  <a:pt x="2552700" y="-4221"/>
                  <a:pt x="3181350" y="1051995"/>
                  <a:pt x="3810000" y="1054112"/>
                </a:cubicBezTo>
                <a:cubicBezTo>
                  <a:pt x="4438650" y="1056229"/>
                  <a:pt x="5372100" y="158762"/>
                  <a:pt x="5689600" y="12712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6"/>
          <p:cNvSpPr txBox="1">
            <a:spLocks noChangeArrowheads="1"/>
          </p:cNvSpPr>
          <p:nvPr/>
        </p:nvSpPr>
        <p:spPr bwMode="auto">
          <a:xfrm>
            <a:off x="1240835" y="177691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关于我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5" name="TextBox 6"/>
          <p:cNvSpPr txBox="1">
            <a:spLocks noChangeArrowheads="1"/>
          </p:cNvSpPr>
          <p:nvPr/>
        </p:nvSpPr>
        <p:spPr bwMode="auto">
          <a:xfrm>
            <a:off x="3024648" y="317633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岗位认知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6" name="TextBox 6"/>
          <p:cNvSpPr txBox="1">
            <a:spLocks noChangeArrowheads="1"/>
          </p:cNvSpPr>
          <p:nvPr/>
        </p:nvSpPr>
        <p:spPr bwMode="auto">
          <a:xfrm>
            <a:off x="4900887" y="176425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胜任能力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7" name="TextBox 6"/>
          <p:cNvSpPr txBox="1">
            <a:spLocks noChangeArrowheads="1"/>
          </p:cNvSpPr>
          <p:nvPr/>
        </p:nvSpPr>
        <p:spPr bwMode="auto">
          <a:xfrm>
            <a:off x="6816048" y="3119204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 smtClean="0">
                <a:latin typeface="方正兰亭细黑_GBK" pitchFamily="2" charset="-122"/>
                <a:ea typeface="方正兰亭细黑_GBK" pitchFamily="2" charset="-122"/>
              </a:rPr>
              <a:t>目标规划</a:t>
            </a:r>
            <a:endParaRPr lang="zh-CN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211807" y="2080259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ABOUT ME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33835" y="3488536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POST COGNTIVE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57345" y="2080259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COMPETENCE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51669" y="3432030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主目录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60085" y="267886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CONTENTS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26111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008115" y="2542722"/>
            <a:ext cx="1360493" cy="1360493"/>
            <a:chOff x="1008115" y="2542722"/>
            <a:chExt cx="1360493" cy="1360493"/>
          </a:xfrm>
        </p:grpSpPr>
        <p:grpSp>
          <p:nvGrpSpPr>
            <p:cNvPr id="86" name="组合 85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7" name="同心圆 8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1357180" y="279603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70261" y="2542722"/>
            <a:ext cx="1360493" cy="1360493"/>
            <a:chOff x="4770261" y="2542722"/>
            <a:chExt cx="1360493" cy="1360493"/>
          </a:xfrm>
        </p:grpSpPr>
        <p:grpSp>
          <p:nvGrpSpPr>
            <p:cNvPr id="89" name="组合 88"/>
            <p:cNvGrpSpPr/>
            <p:nvPr/>
          </p:nvGrpSpPr>
          <p:grpSpPr>
            <a:xfrm>
              <a:off x="4770261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0" name="同心圆 8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5119326" y="2780033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89188" y="1494971"/>
            <a:ext cx="1360493" cy="1360493"/>
            <a:chOff x="2889188" y="1494971"/>
            <a:chExt cx="1360493" cy="1360493"/>
          </a:xfrm>
        </p:grpSpPr>
        <p:grpSp>
          <p:nvGrpSpPr>
            <p:cNvPr id="80" name="组合 79"/>
            <p:cNvGrpSpPr/>
            <p:nvPr/>
          </p:nvGrpSpPr>
          <p:grpSpPr>
            <a:xfrm>
              <a:off x="2889188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3238253" y="172951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51335" y="1494971"/>
            <a:ext cx="1360493" cy="1360493"/>
            <a:chOff x="6651335" y="1494971"/>
            <a:chExt cx="1360493" cy="1360493"/>
          </a:xfrm>
        </p:grpSpPr>
        <p:grpSp>
          <p:nvGrpSpPr>
            <p:cNvPr id="83" name="组合 82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4" name="同心圆 8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6958619" y="1702647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6065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4" grpId="0"/>
      <p:bldP spid="105" grpId="0"/>
      <p:bldP spid="106" grpId="0"/>
      <p:bldP spid="107" grpId="0"/>
      <p:bldP spid="112" grpId="0"/>
      <p:bldP spid="113" grpId="0"/>
      <p:bldP spid="114" grpId="0"/>
      <p:bldP spid="115" grpId="0"/>
      <p:bldP spid="103" grpId="0" animBg="1"/>
      <p:bldP spid="94" grpId="0"/>
      <p:bldP spid="116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创新技能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433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LNNOVATION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技术和各种实践活动领域中不断提供具有经济价值、社会价值、生态价值的新思想、新理论、新方法和新发明的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能力。经济竞争的核心；当今社会的竞争，与其说是人才的竞争，不如说是人的创造力的竞争。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49770" y="209984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新理论</a:t>
            </a:r>
            <a:endParaRPr lang="zh-CN" altLang="en-US" sz="3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2207885" y="2565266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148780" y="252949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527497" y="2774185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462156" y="252599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092110" y="2742121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814828" y="2769454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5" name="同心圆 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790044" y="303320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610047" y="2544946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948151" y="25526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276032" y="2552159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3091242" y="300440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</a:t>
            </a:r>
            <a:r>
              <a:rPr lang="zh-CN" altLang="en-US" sz="3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方法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4049357" y="3469827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990252" y="343405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2" name="同心圆 10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368969" y="3678746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4303628" y="343055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3656300" y="3674015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3631516" y="3937766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3789623" y="345725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117504" y="3456720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4906466" y="207672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新思想</a:t>
            </a:r>
            <a:endParaRPr lang="zh-CN" altLang="en-US" sz="3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5864581" y="2542147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4805476" y="250637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6118852" y="250287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5748806" y="271900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5369924" y="2797135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5603841" y="280350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5266743" y="2521827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5604847" y="252957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4932728" y="2529040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6595566" y="303320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新发明</a:t>
            </a:r>
            <a:endParaRPr lang="zh-CN" altLang="en-US" sz="3200" dirty="0">
              <a:solidFill>
                <a:srgbClr val="C00000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165" name="组合 164"/>
          <p:cNvGrpSpPr/>
          <p:nvPr/>
        </p:nvGrpSpPr>
        <p:grpSpPr>
          <a:xfrm>
            <a:off x="6494576" y="346284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6" name="同心圆 1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6873293" y="3707542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9" name="同心圆 1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7807952" y="345934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2" name="同心圆 1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3" name="椭圆 17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7437906" y="367547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5" name="同心圆 1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6" name="椭圆 17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7160624" y="3702811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8" name="同心圆 1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9" name="椭圆 1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7293947" y="34860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7" name="同心圆 1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8" name="椭圆 18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6621828" y="348551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0" name="同心圆 1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1" name="椭圆 19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5194588" y="2847944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933582" y="364668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3451519" y="3449507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553681" y="3498623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3" name="同心圆 1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4" name="椭圆 1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7135840" y="396656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1" name="同心圆 1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6955843" y="3478303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4" name="同心圆 1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5" name="椭圆 1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995996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87" dur="500" spd="-100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89" dur="500" spd="-10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91" dur="500" spd="-100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93" dur="500" spd="-100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95" dur="500" spd="-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97" dur="500" spd="-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99" dur="500" spd="-100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01" dur="500" spd="-100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03" dur="500" spd="-100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05" dur="50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164" dur="5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166" dur="5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168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170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172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174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176" dur="500" spd="-100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78" dur="500" spd="-100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80" dur="500" spd="-100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82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241" dur="50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243" dur="500" spd="-100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245" dur="500" spd="-100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247" dur="500" spd="-100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249" dur="500" spd="-100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251" dur="500" spd="-100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253" dur="500" spd="-100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255" dur="500" spd="-100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257" dur="500" spd="-100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259" dur="500" spd="-1000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318" dur="500" spd="-100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320" dur="500" spd="-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322" dur="500" spd="-100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324" dur="500" spd="-100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326" dur="500" spd="-100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328" dur="500" spd="-100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330" dur="500" spd="-100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332" dur="500" spd="-100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334" dur="500" spd="-100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336" dur="500" spd="-100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54" grpId="0"/>
          <p:bldP spid="97" grpId="0"/>
          <p:bldP spid="130" grpId="0"/>
          <p:bldP spid="161" grpId="0"/>
          <p:bldP spid="19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87" dur="500" spd="-100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89" dur="500" spd="-10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91" dur="500" spd="-100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93" dur="500" spd="-100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95" dur="500" spd="-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97" dur="500" spd="-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99" dur="500" spd="-100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01" dur="500" spd="-100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03" dur="500" spd="-100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05" dur="50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164" dur="5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166" dur="5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168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170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172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174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176" dur="500" spd="-100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78" dur="500" spd="-100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80" dur="500" spd="-100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82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241" dur="50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243" dur="500" spd="-100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245" dur="500" spd="-100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247" dur="500" spd="-100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249" dur="500" spd="-100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251" dur="500" spd="-100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253" dur="500" spd="-100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255" dur="500" spd="-100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257" dur="500" spd="-100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259" dur="500" spd="-1000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318" dur="500" spd="-100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320" dur="500" spd="-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322" dur="500" spd="-100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324" dur="500" spd="-100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326" dur="500" spd="-100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328" dur="500" spd="-100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330" dur="500" spd="-100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332" dur="500" spd="-100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334" dur="500" spd="-100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336" dur="500" spd="-100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54" grpId="0"/>
          <p:bldP spid="97" grpId="0"/>
          <p:bldP spid="130" grpId="0"/>
          <p:bldP spid="161" grpId="0"/>
          <p:bldP spid="19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目标规划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98" y="3467820"/>
            <a:ext cx="6172603" cy="11263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40809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目标规划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PROGRAMMING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94125" y="950663"/>
            <a:ext cx="6955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目标规划是以线性规划为基础而发展起来的，但在运用中，由于要求不同，有不同于线性规划之处。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709236" y="1850758"/>
            <a:ext cx="1200324" cy="1200324"/>
            <a:chOff x="6709236" y="1850758"/>
            <a:chExt cx="1200324" cy="1200324"/>
          </a:xfrm>
        </p:grpSpPr>
        <p:grpSp>
          <p:nvGrpSpPr>
            <p:cNvPr id="229" name="组合 228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0" name="同心圆 2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椭圆 230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9" name="TextBox 198"/>
            <p:cNvSpPr txBox="1"/>
            <p:nvPr/>
          </p:nvSpPr>
          <p:spPr>
            <a:xfrm>
              <a:off x="6871656" y="234079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成果评估</a:t>
              </a:r>
              <a:endPara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25509" y="1836290"/>
            <a:ext cx="1200324" cy="1200324"/>
            <a:chOff x="1225509" y="1836290"/>
            <a:chExt cx="1200324" cy="1200324"/>
          </a:xfrm>
        </p:grpSpPr>
        <p:grpSp>
          <p:nvGrpSpPr>
            <p:cNvPr id="232" name="组合 231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3" name="同心圆 2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椭圆 233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4" name="TextBox 193"/>
            <p:cNvSpPr txBox="1"/>
            <p:nvPr/>
          </p:nvSpPr>
          <p:spPr>
            <a:xfrm>
              <a:off x="1358173" y="234079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重视成果</a:t>
              </a:r>
              <a:endPara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34214" y="2053320"/>
            <a:ext cx="1668414" cy="1668414"/>
            <a:chOff x="5234214" y="2053320"/>
            <a:chExt cx="1668414" cy="1668414"/>
          </a:xfrm>
        </p:grpSpPr>
        <p:grpSp>
          <p:nvGrpSpPr>
            <p:cNvPr id="226" name="组合 225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7" name="同心圆 2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9" name="TextBox 208"/>
            <p:cNvSpPr txBox="1"/>
            <p:nvPr/>
          </p:nvSpPr>
          <p:spPr>
            <a:xfrm>
              <a:off x="5452639" y="27376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目标体系</a:t>
              </a:r>
              <a:endPara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198327" y="2046571"/>
            <a:ext cx="1668414" cy="1668414"/>
            <a:chOff x="2198327" y="2046571"/>
            <a:chExt cx="1668414" cy="1668414"/>
          </a:xfrm>
        </p:grpSpPr>
        <p:grpSp>
          <p:nvGrpSpPr>
            <p:cNvPr id="223" name="组合 222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4" name="同心圆 2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椭圆 224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4" name="TextBox 203"/>
            <p:cNvSpPr txBox="1"/>
            <p:nvPr/>
          </p:nvSpPr>
          <p:spPr>
            <a:xfrm>
              <a:off x="2409775" y="27376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目标锁链</a:t>
              </a:r>
              <a:endParaRPr lang="zh-CN" altLang="en-US" sz="2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81448" y="2338049"/>
            <a:ext cx="2181104" cy="2181104"/>
            <a:chOff x="3481448" y="2338049"/>
            <a:chExt cx="2181104" cy="2181104"/>
          </a:xfrm>
        </p:grpSpPr>
        <p:grpSp>
          <p:nvGrpSpPr>
            <p:cNvPr id="217" name="组合 216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8" name="同心圆 2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椭圆 218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4" name="TextBox 213"/>
            <p:cNvSpPr txBox="1"/>
            <p:nvPr/>
          </p:nvSpPr>
          <p:spPr>
            <a:xfrm>
              <a:off x="3761520" y="315499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人的因素</a:t>
              </a:r>
              <a:endParaRPr lang="zh-CN" altLang="en-US" sz="28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922753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4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完成步骤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62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STEP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94125" y="950663"/>
            <a:ext cx="6955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目标规划是以线性规划为基础而发展起来的，但在运用中，由于要求不同，有不同于线性规划之处。</a:t>
            </a:r>
            <a:endParaRPr lang="zh-CN" altLang="en-US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018852" y="3209594"/>
            <a:ext cx="1348932" cy="93955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670209" y="4144387"/>
            <a:ext cx="1356197" cy="975617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367784" y="3209595"/>
            <a:ext cx="1816070" cy="63877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5183854" y="2423427"/>
            <a:ext cx="1816825" cy="1424941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1630362" y="3712910"/>
            <a:ext cx="827056" cy="827056"/>
            <a:chOff x="1566862" y="4055810"/>
            <a:chExt cx="827056" cy="827056"/>
          </a:xfrm>
        </p:grpSpPr>
        <p:grpSp>
          <p:nvGrpSpPr>
            <p:cNvPr id="45" name="组合 44"/>
            <p:cNvGrpSpPr/>
            <p:nvPr/>
          </p:nvGrpSpPr>
          <p:grpSpPr>
            <a:xfrm>
              <a:off x="1566862" y="4055810"/>
              <a:ext cx="827056" cy="82705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47" name="同心圆 4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31574" y="799874"/>
                <a:ext cx="3746952" cy="37469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673186" y="4307380"/>
              <a:ext cx="6431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ITC Avant Garde Pro Md" pitchFamily="50" charset="0"/>
                  <a:ea typeface="Gulim" pitchFamily="34" charset="-127"/>
                </a:rPr>
                <a:t>STE1</a:t>
              </a:r>
              <a:endParaRPr lang="zh-CN" altLang="en-US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45016" y="2754205"/>
            <a:ext cx="1016704" cy="1016704"/>
            <a:chOff x="2781516" y="3097105"/>
            <a:chExt cx="1016704" cy="1016704"/>
          </a:xfrm>
          <a:effectLst/>
        </p:grpSpPr>
        <p:grpSp>
          <p:nvGrpSpPr>
            <p:cNvPr id="50" name="组合 49"/>
            <p:cNvGrpSpPr/>
            <p:nvPr/>
          </p:nvGrpSpPr>
          <p:grpSpPr>
            <a:xfrm>
              <a:off x="2781516" y="3097105"/>
              <a:ext cx="1016704" cy="1016704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2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906579" y="3395981"/>
              <a:ext cx="7954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ITC Avant Garde Pro Md" pitchFamily="50" charset="0"/>
                  <a:ea typeface="Gulim" pitchFamily="34" charset="-127"/>
                </a:rPr>
                <a:t>STE2</a:t>
              </a:r>
              <a:endParaRPr lang="zh-CN" altLang="en-US" sz="2400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528048" y="3168281"/>
            <a:ext cx="1303621" cy="1303621"/>
            <a:chOff x="4464548" y="3511181"/>
            <a:chExt cx="1303621" cy="1303621"/>
          </a:xfrm>
        </p:grpSpPr>
        <p:grpSp>
          <p:nvGrpSpPr>
            <p:cNvPr id="55" name="组合 54"/>
            <p:cNvGrpSpPr/>
            <p:nvPr/>
          </p:nvGrpSpPr>
          <p:grpSpPr>
            <a:xfrm>
              <a:off x="4464548" y="3511181"/>
              <a:ext cx="1303621" cy="1303621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7" name="同心圆 5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04596" y="772896"/>
                <a:ext cx="3800908" cy="380090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650687" y="3884366"/>
              <a:ext cx="99738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ITC Avant Garde Pro Md" pitchFamily="50" charset="0"/>
                  <a:ea typeface="Gulim" pitchFamily="34" charset="-127"/>
                </a:rPr>
                <a:t>STE3</a:t>
              </a:r>
              <a:endParaRPr lang="zh-CN" altLang="en-US" sz="3200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138622" y="1589996"/>
            <a:ext cx="1688526" cy="1688526"/>
            <a:chOff x="6075122" y="1932896"/>
            <a:chExt cx="1688526" cy="1688526"/>
          </a:xfrm>
        </p:grpSpPr>
        <p:grpSp>
          <p:nvGrpSpPr>
            <p:cNvPr id="60" name="组合 59"/>
            <p:cNvGrpSpPr/>
            <p:nvPr/>
          </p:nvGrpSpPr>
          <p:grpSpPr>
            <a:xfrm>
              <a:off x="6075122" y="1932896"/>
              <a:ext cx="1688526" cy="168852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62" name="同心圆 6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411027" y="779327"/>
                <a:ext cx="3788049" cy="378804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6365722" y="2412384"/>
              <a:ext cx="120097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latin typeface="ITC Avant Garde Pro Md" pitchFamily="50" charset="0"/>
                  <a:ea typeface="Gulim" pitchFamily="34" charset="-127"/>
                </a:rPr>
                <a:t>STE4</a:t>
              </a:r>
              <a:endParaRPr lang="zh-CN" altLang="en-US" sz="4000" dirty="0">
                <a:latin typeface="ITC Avant Garde Pro Md" pitchFamily="50" charset="0"/>
                <a:ea typeface="Gulim" pitchFamily="34" charset="-127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6816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"/>
                            </p:stCondLst>
                            <p:childTnLst>
                              <p:par>
                                <p:cTn id="4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400"/>
                            </p:stCondLst>
                            <p:childTnLst>
                              <p:par>
                                <p:cTn id="6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67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32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椭圆 74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71562" y="1627928"/>
            <a:ext cx="166103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Earth" pitchFamily="34" charset="0"/>
                <a:ea typeface="造字工房俊雅锐宋体验版常规体" pitchFamily="50" charset="-122"/>
              </a:rPr>
              <a:t>THANKS</a:t>
            </a:r>
            <a:endParaRPr lang="zh-CN" altLang="en-US" dirty="0">
              <a:solidFill>
                <a:srgbClr val="C00000"/>
              </a:solidFill>
              <a:latin typeface="Earth" pitchFamily="34" charset="0"/>
              <a:ea typeface="造字工房俊雅锐宋体验版常规体" pitchFamily="50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627706" y="2749545"/>
            <a:ext cx="25442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 smtClean="0">
                <a:latin typeface="张海山锐线体简" pitchFamily="2" charset="-122"/>
                <a:ea typeface="张海山锐线体简" pitchFamily="2" charset="-122"/>
              </a:rPr>
              <a:t>感谢收看</a:t>
            </a:r>
            <a:endParaRPr lang="en-US" altLang="zh-CN" sz="4600" dirty="0" smtClean="0">
              <a:latin typeface="张海山锐线体简" pitchFamily="2" charset="-122"/>
              <a:ea typeface="张海山锐线体简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7565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81" grpId="0"/>
      <p:bldP spid="81" grpId="1"/>
      <p:bldP spid="83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49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6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关于我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ABOUT ME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5611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基本信息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520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INFORMATION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Administrator\桌面\360截图201501222152583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97" y="1467546"/>
            <a:ext cx="2205355" cy="2774479"/>
          </a:xfrm>
          <a:prstGeom prst="rect">
            <a:avLst/>
          </a:prstGeom>
          <a:noFill/>
          <a:effectLst>
            <a:outerShdw blurRad="177800" dist="101600" dir="8100000" algn="tr" rotWithShape="0">
              <a:prstClr val="black">
                <a:alpha val="3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直接连接符 38"/>
          <p:cNvCxnSpPr/>
          <p:nvPr/>
        </p:nvCxnSpPr>
        <p:spPr>
          <a:xfrm flipH="1">
            <a:off x="4786837" y="1939924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4786837" y="2244878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4786837" y="2549832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4786837" y="2854786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4786837" y="3159741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4786837" y="3464695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4786837" y="3769649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4786837" y="4074604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79809" y="1665386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姓名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58901" y="1663053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性别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82020" y="196816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年龄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64810" y="1960967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民族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66435" y="166538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毕程功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36002" y="16630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男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68646" y="196816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方正兰亭细黑_GBK" pitchFamily="2" charset="-122"/>
                <a:ea typeface="方正兰亭细黑_GBK" pitchFamily="2" charset="-122"/>
              </a:rPr>
              <a:t>28</a:t>
            </a:r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岁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41911" y="196731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汉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87798" y="257599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itchFamily="2" charset="-122"/>
                <a:ea typeface="方正兰亭黑_GBK" pitchFamily="2" charset="-122"/>
              </a:rPr>
              <a:t>籍贯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49574" y="256646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学历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54531" y="2268711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身高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78493" y="2271118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体重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96869" y="2271118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方正兰亭细黑_GBK" pitchFamily="2" charset="-122"/>
                <a:ea typeface="方正兰亭细黑_GBK" pitchFamily="2" charset="-122"/>
              </a:rPr>
              <a:t>70kg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34807" y="227506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方正兰亭细黑_GBK" pitchFamily="2" charset="-122"/>
                <a:ea typeface="方正兰亭细黑_GBK" pitchFamily="2" charset="-122"/>
              </a:rPr>
              <a:t>175cm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77599" y="257599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上海市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29850" y="257923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本科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40252" y="287326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政治面貌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78611" y="31915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联系方式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78611" y="287591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婚姻状况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93552" y="288144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未婚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36143" y="287155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党员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77677" y="3188977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方正兰亭细黑_GBK" pitchFamily="2" charset="-122"/>
                <a:ea typeface="方正兰亭细黑_GBK" pitchFamily="2" charset="-122"/>
              </a:rPr>
              <a:t>13998xxxxxx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78611" y="349003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电子邮箱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77677" y="3487427"/>
            <a:ext cx="1957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方正兰亭细黑_GBK" pitchFamily="2" charset="-122"/>
                <a:ea typeface="方正兰亭细黑_GBK" pitchFamily="2" charset="-122"/>
              </a:rPr>
              <a:t>ooopic@ooopic.com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78611" y="38011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黑_GBK" pitchFamily="2" charset="-122"/>
                <a:ea typeface="方正兰亭黑_GBK" pitchFamily="2" charset="-122"/>
              </a:rPr>
              <a:t>现在住址</a:t>
            </a:r>
            <a:r>
              <a:rPr lang="en-US" altLang="zh-CN" sz="1400" dirty="0" smtClean="0">
                <a:latin typeface="方正兰亭黑_GBK" pitchFamily="2" charset="-122"/>
                <a:ea typeface="方正兰亭黑_GBK" pitchFamily="2" charset="-122"/>
              </a:rPr>
              <a:t>: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77677" y="3798577"/>
            <a:ext cx="223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上海市</a:t>
            </a:r>
            <a:r>
              <a:rPr lang="en-US" altLang="zh-CN" sz="1400" dirty="0" smtClean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区</a:t>
            </a:r>
            <a:r>
              <a:rPr lang="en-US" altLang="zh-CN" sz="1400" dirty="0" smtClean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路</a:t>
            </a:r>
            <a:r>
              <a:rPr lang="en-US" altLang="zh-CN" sz="1400" dirty="0" smtClean="0"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 smtClean="0">
                <a:latin typeface="方正兰亭细黑_GBK" pitchFamily="2" charset="-122"/>
                <a:ea typeface="方正兰亭细黑_GBK" pitchFamily="2" charset="-122"/>
              </a:rPr>
              <a:t>家园</a:t>
            </a:r>
            <a:endParaRPr lang="en-US" altLang="zh-CN" sz="1400" dirty="0" smtClean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5844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00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1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个人履历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RESUME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组合 97"/>
          <p:cNvGrpSpPr/>
          <p:nvPr/>
        </p:nvGrpSpPr>
        <p:grpSpPr>
          <a:xfrm>
            <a:off x="5128485" y="1197868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93" name="椭圆 92"/>
          <p:cNvSpPr/>
          <p:nvPr/>
        </p:nvSpPr>
        <p:spPr>
          <a:xfrm>
            <a:off x="5476941" y="1719263"/>
            <a:ext cx="699328" cy="69932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5407025" y="2421766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92" name="椭圆 91"/>
          <p:cNvSpPr/>
          <p:nvPr/>
        </p:nvSpPr>
        <p:spPr>
          <a:xfrm>
            <a:off x="4635500" y="2978887"/>
            <a:ext cx="986506" cy="986506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3275007" y="2762199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2540000" y="1285842"/>
            <a:ext cx="1603512" cy="160351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TextBox 142"/>
          <p:cNvSpPr txBox="1"/>
          <p:nvPr/>
        </p:nvSpPr>
        <p:spPr>
          <a:xfrm>
            <a:off x="6928961" y="124438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就读于北京大学工商管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理专业，学士学位。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829827" y="1336715"/>
            <a:ext cx="1042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1994-1998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332293" y="19309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就读于芝加哥大学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工商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管理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MBA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271636" y="2023301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1998-2000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507703" y="2651760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</a:t>
            </a:r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厂</a:t>
            </a:r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副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厂长，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入中国共产党。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427583" y="2744093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2000-2006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866483" y="3430068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市机械工业局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副局长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790680" y="3516051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2006-2008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892927" y="3406170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市机械工业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厅副厅长。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89586" y="3498503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2008-2013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285469" y="1929174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市副市长。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08446" y="1929174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2013</a:t>
            </a:r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至今</a:t>
            </a:r>
            <a:endParaRPr lang="en-US" altLang="zh-CN" sz="12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146" name="直接连接符 145"/>
          <p:cNvCxnSpPr/>
          <p:nvPr/>
        </p:nvCxnSpPr>
        <p:spPr>
          <a:xfrm flipV="1">
            <a:off x="6896230" y="1295188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7486164" y="271060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7335617" y="1990772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 flipV="1">
            <a:off x="6841083" y="3474524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 flipV="1">
            <a:off x="1846800" y="347310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 flipV="1">
            <a:off x="1274389" y="1945552"/>
            <a:ext cx="0" cy="22524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593370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2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9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93" grpId="0" animBg="1"/>
          <p:bldP spid="92" grpId="0" animBg="1"/>
          <p:bldP spid="80" grpId="0" animBg="1"/>
          <p:bldP spid="143" grpId="0"/>
          <p:bldP spid="145" grpId="0"/>
          <p:bldP spid="137" grpId="0"/>
          <p:bldP spid="139" grpId="0"/>
          <p:bldP spid="131" grpId="0"/>
          <p:bldP spid="133" grpId="0"/>
          <p:bldP spid="125" grpId="0"/>
          <p:bldP spid="127" grpId="0"/>
          <p:bldP spid="119" grpId="0"/>
          <p:bldP spid="121" grpId="0"/>
          <p:bldP spid="112" grpId="0"/>
          <p:bldP spid="114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6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9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1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93" grpId="0" animBg="1"/>
          <p:bldP spid="92" grpId="0" animBg="1"/>
          <p:bldP spid="80" grpId="0" animBg="1"/>
          <p:bldP spid="143" grpId="0"/>
          <p:bldP spid="145" grpId="0"/>
          <p:bldP spid="137" grpId="0"/>
          <p:bldP spid="139" grpId="0"/>
          <p:bldP spid="131" grpId="0"/>
          <p:bldP spid="133" grpId="0"/>
          <p:bldP spid="125" grpId="0"/>
          <p:bldP spid="127" grpId="0"/>
          <p:bldP spid="119" grpId="0"/>
          <p:bldP spid="121" grpId="0"/>
          <p:bldP spid="112" grpId="0"/>
          <p:bldP spid="114" grpId="0"/>
          <p:bldP spid="3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荣誉奖项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60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HONOR AWARD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2275766" y="1730252"/>
            <a:ext cx="4412986" cy="20755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V="1">
            <a:off x="2275766" y="1758168"/>
            <a:ext cx="4412986" cy="20755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837420" y="2062944"/>
            <a:ext cx="1382075" cy="1382075"/>
            <a:chOff x="3880962" y="2048430"/>
            <a:chExt cx="1382075" cy="1382075"/>
          </a:xfrm>
        </p:grpSpPr>
        <p:grpSp>
          <p:nvGrpSpPr>
            <p:cNvPr id="41" name="组合 40"/>
            <p:cNvGrpSpPr/>
            <p:nvPr/>
          </p:nvGrpSpPr>
          <p:grpSpPr>
            <a:xfrm>
              <a:off x="3880962" y="20484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2" name="Picture 2" descr="F:\0PPT素材\b133188c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577" y="2443044"/>
              <a:ext cx="592845" cy="592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1535522" y="1473647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535522" y="3549190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944083" y="1456511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944083" y="3566326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1632553" y="147581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2002</a:t>
            </a:r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072273" y="3591726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2004</a:t>
            </a:r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050211" y="1470463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2008</a:t>
            </a:r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646522" y="3574590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2012</a:t>
            </a:r>
            <a:r>
              <a:rPr lang="zh-CN" altLang="en-US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年</a:t>
            </a:r>
            <a:r>
              <a:rPr lang="en-US" altLang="zh-CN" sz="12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----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643983" y="1848503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市五一劳动奖章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037320" y="1848503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市十佳青年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621123" y="3911633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市政府质量奖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048750" y="3942683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XX</a:t>
            </a:r>
            <a:r>
              <a:rPr lang="zh-CN" altLang="en-US" sz="12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市反腐倡廉旗手</a:t>
            </a:r>
            <a:endParaRPr lang="en-US" altLang="zh-CN" sz="12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414316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120" grpId="0"/>
          <p:bldP spid="122" grpId="0"/>
          <p:bldP spid="123" grpId="0"/>
          <p:bldP spid="124" grpId="0"/>
          <p:bldP spid="126" grpId="0"/>
          <p:bldP spid="128" grpId="0"/>
          <p:bldP spid="129" grpId="0"/>
          <p:bldP spid="130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4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120" grpId="0"/>
          <p:bldP spid="122" grpId="0"/>
          <p:bldP spid="123" grpId="0"/>
          <p:bldP spid="124" grpId="0"/>
          <p:bldP spid="126" grpId="0"/>
          <p:bldP spid="128" grpId="0"/>
          <p:bldP spid="129" grpId="0"/>
          <p:bldP spid="130" grpId="0"/>
          <p:bldP spid="3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语言能力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LANGUAGE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26588" y="990679"/>
            <a:ext cx="1755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HINESE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59169" y="1847547"/>
            <a:ext cx="2271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ANTONESE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11225" y="2748162"/>
            <a:ext cx="1709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NGLISH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1454" y="3751343"/>
            <a:ext cx="1627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F</a:t>
            </a:r>
            <a:r>
              <a:rPr lang="en-US" altLang="zh-CN" sz="24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RENCH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37381" y="1637711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汉语</a:t>
            </a:r>
            <a:r>
              <a:rPr lang="en-US" altLang="zh-CN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</a:t>
            </a:r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普通话水平测试</a:t>
            </a:r>
            <a:r>
              <a:rPr lang="en-US" altLang="zh-CN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</a:t>
            </a:r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级甲等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20347" y="3382395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英语</a:t>
            </a:r>
            <a:r>
              <a:rPr lang="en-US" altLang="zh-CN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</a:t>
            </a:r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新</a:t>
            </a:r>
            <a:r>
              <a:rPr lang="en-US" altLang="zh-CN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TOEFL</a:t>
            </a:r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考试</a:t>
            </a:r>
            <a:r>
              <a:rPr lang="en-US" altLang="zh-CN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120</a:t>
            </a:r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分</a:t>
            </a:r>
            <a:endParaRPr lang="en-US" altLang="zh-CN" sz="14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94750" y="4389763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法语</a:t>
            </a:r>
            <a:r>
              <a:rPr lang="en-US" altLang="zh-CN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:TEF</a:t>
            </a:r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考试</a:t>
            </a:r>
            <a:r>
              <a:rPr lang="en-US" altLang="zh-CN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900</a:t>
            </a:r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分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16431" y="2486105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粤语</a:t>
            </a:r>
            <a:r>
              <a:rPr lang="en-US" altLang="zh-CN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</a:t>
            </a:r>
            <a:r>
              <a:rPr lang="zh-CN" altLang="en-US" sz="1400" dirty="0" smtClean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能够满足正常交流</a:t>
            </a:r>
            <a:endParaRPr lang="en-US" altLang="zh-CN" sz="1400" dirty="0" smtClean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186687" y="1063249"/>
            <a:ext cx="936015" cy="9360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2099842" y="1966725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2979001" y="2856332"/>
            <a:ext cx="936015" cy="93601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3903586" y="3759809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2739341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5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38" grpId="0" animBg="1"/>
          <p:bldP spid="39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5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38" grpId="0" animBg="1"/>
          <p:bldP spid="39" grpId="0" animBg="1"/>
          <p:bldP spid="2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岗位认知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670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POST COGNTIVE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 smtClean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2713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itchFamily="2" charset="-122"/>
                <a:ea typeface="方正兰亭细黑_GBK" pitchFamily="2" charset="-122"/>
              </a:rPr>
              <a:t>知识技能</a:t>
            </a:r>
            <a:endParaRPr lang="zh-CN" altLang="en-US" sz="2000" spc="300" dirty="0"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KNOWLEDGE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1783" y="235924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人力资源</a:t>
            </a:r>
            <a:r>
              <a:rPr lang="zh-CN" altLang="en-US" sz="16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管理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意识</a:t>
            </a:r>
            <a:endParaRPr lang="en-US" altLang="zh-CN" sz="16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1783" y="3000409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专业的知识</a:t>
            </a:r>
            <a:r>
              <a:rPr lang="zh-CN" altLang="en-US" sz="16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与</a:t>
            </a:r>
            <a:r>
              <a:rPr lang="zh-CN" altLang="en-US" sz="16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技能</a:t>
            </a:r>
            <a:endParaRPr lang="en-US" altLang="zh-CN" sz="16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56327" y="324250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人文</a:t>
            </a:r>
            <a:r>
              <a:rPr lang="zh-CN" altLang="en-US" sz="14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素质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修养</a:t>
            </a:r>
            <a:endParaRPr lang="en-US" altLang="zh-CN" sz="14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56327" y="2136255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良好</a:t>
            </a:r>
            <a:r>
              <a:rPr lang="zh-CN" altLang="en-US" sz="14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的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心态</a:t>
            </a:r>
            <a:endParaRPr lang="en-US" altLang="zh-CN" sz="14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56327" y="287375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全面</a:t>
            </a:r>
            <a:r>
              <a:rPr lang="zh-CN" altLang="en-US" sz="14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的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知识结构</a:t>
            </a:r>
            <a:endParaRPr lang="en-US" altLang="zh-CN" sz="14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56327" y="25050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持之以恒</a:t>
            </a:r>
            <a:r>
              <a:rPr lang="zh-CN" altLang="en-US" sz="14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的</a:t>
            </a:r>
            <a:r>
              <a:rPr lang="zh-CN" altLang="en-US" sz="1400" dirty="0" smtClean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毅力</a:t>
            </a:r>
            <a:endParaRPr lang="en-US" altLang="zh-CN" sz="1400" dirty="0" smtClean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652567" y="2088733"/>
            <a:ext cx="1423450" cy="14234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702615" y="2622833"/>
            <a:ext cx="1604974" cy="368530"/>
            <a:chOff x="3838575" y="2712368"/>
            <a:chExt cx="1604974" cy="368530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5041985" y="2086579"/>
            <a:ext cx="1402358" cy="1402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045794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1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6" grpId="0"/>
          <p:bldP spid="27" grpId="0"/>
          <p:bldP spid="42" grpId="0"/>
          <p:bldP spid="43" grpId="0"/>
          <p:bldP spid="44" grpId="0"/>
          <p:bldP spid="55" grpId="0"/>
          <p:bldP spid="6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1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6" grpId="0"/>
          <p:bldP spid="27" grpId="0"/>
          <p:bldP spid="42" grpId="0"/>
          <p:bldP spid="43" grpId="0"/>
          <p:bldP spid="44" grpId="0"/>
          <p:bldP spid="55" grpId="0"/>
          <p:bldP spid="63" grpId="0" animBg="1"/>
          <p:bldP spid="2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1393</Words>
  <Application>Microsoft Office PowerPoint</Application>
  <PresentationFormat>全屏显示(16:9)</PresentationFormat>
  <Paragraphs>297</Paragraphs>
  <Slides>26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造字工房劲黑（非商用）常规体</vt:lpstr>
      <vt:lpstr>方正兰亭黑_GBK</vt:lpstr>
      <vt:lpstr>宋体</vt:lpstr>
      <vt:lpstr>方正兰亭特黑简体</vt:lpstr>
      <vt:lpstr>Gulim</vt:lpstr>
      <vt:lpstr>Calibri Light</vt:lpstr>
      <vt:lpstr>方正兰亭细黑_GBK</vt:lpstr>
      <vt:lpstr>Watford DB</vt:lpstr>
      <vt:lpstr>张海山锐线体简</vt:lpstr>
      <vt:lpstr>Arial</vt:lpstr>
      <vt:lpstr>ITC Avant Garde Pro Md</vt:lpstr>
      <vt:lpstr>方正兰亭细黑_GBK_M</vt:lpstr>
      <vt:lpstr>造字工房俊雅锐宋体验版常规体</vt:lpstr>
      <vt:lpstr>Kozuka Gothic Pro R</vt:lpstr>
      <vt:lpstr>Calibri</vt:lpstr>
      <vt:lpstr>Earth</vt:lpstr>
      <vt:lpstr>方正兰亭特黑_GBK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www.microsoft.com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44</cp:revision>
  <dcterms:created xsi:type="dcterms:W3CDTF">2015-01-22T11:01:02Z</dcterms:created>
  <dcterms:modified xsi:type="dcterms:W3CDTF">2016-11-06T09:52:38Z</dcterms:modified>
  <cp:category>锐旗设计；https://9ppt.taobao.com</cp:category>
</cp:coreProperties>
</file>